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embeddedFontLst>
    <p:embeddedFont>
      <p:font typeface="Roboto"/>
      <p:regular r:id="rId19"/>
      <p:bold r:id="rId20"/>
      <p:italic r:id="rId21"/>
      <p:boldItalic r:id="rId22"/>
    </p:embeddedFont>
    <p:embeddedFont>
      <p:font typeface="Roboto Mon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bold.fntdata"/><Relationship Id="rId22" Type="http://schemas.openxmlformats.org/officeDocument/2006/relationships/font" Target="fonts/Roboto-boldItalic.fntdata"/><Relationship Id="rId21" Type="http://schemas.openxmlformats.org/officeDocument/2006/relationships/font" Target="fonts/Roboto-italic.fntdata"/><Relationship Id="rId24" Type="http://schemas.openxmlformats.org/officeDocument/2006/relationships/font" Target="fonts/RobotoMono-bold.fntdata"/><Relationship Id="rId23" Type="http://schemas.openxmlformats.org/officeDocument/2006/relationships/font" Target="fonts/RobotoMon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Mono-boldItalic.fntdata"/><Relationship Id="rId25" Type="http://schemas.openxmlformats.org/officeDocument/2006/relationships/font" Target="fonts/RobotoMon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Roboto-regular.fntdata"/><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8c8c925694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8c8c925694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c97210cb95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c97210cb95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c911e985a3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c911e985a3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9bece4b7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9bece4b7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9bece4b73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9bece4b73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df67c48a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df67c48a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df67c48a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df67c48a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c0ab000dc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c0ab000dc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b9f31026b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b9f31026b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8c8c925694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8c8c925694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c0ab000dc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c0ab000dc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c0ab000dc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c0ab000dc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c0ab000dc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c0ab000dc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p:nvPr/>
        </p:nvSpPr>
        <p:spPr>
          <a:xfrm>
            <a:off x="0" y="283412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1" name="Shape 51"/>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4" name="Shape 14"/>
        <p:cNvGrpSpPr/>
        <p:nvPr/>
      </p:nvGrpSpPr>
      <p:grpSpPr>
        <a:xfrm>
          <a:off x="0" y="0"/>
          <a:ext cx="0" cy="0"/>
          <a:chOff x="0" y="0"/>
          <a:chExt cx="0" cy="0"/>
        </a:xfrm>
      </p:grpSpPr>
      <p:sp>
        <p:nvSpPr>
          <p:cNvPr id="15" name="Google Shape;15;p3"/>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Roboto Mono"/>
              <a:ea typeface="Roboto Mono"/>
              <a:cs typeface="Roboto Mono"/>
              <a:sym typeface="Roboto Mono"/>
            </a:endParaRPr>
          </a:p>
        </p:txBody>
      </p:sp>
      <p:sp>
        <p:nvSpPr>
          <p:cNvPr id="16" name="Google Shape;16;p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Font typeface="Roboto"/>
              <a:buChar char="●"/>
              <a:defRPr>
                <a:latin typeface="Roboto"/>
                <a:ea typeface="Roboto"/>
                <a:cs typeface="Roboto"/>
                <a:sym typeface="Roboto"/>
              </a:defRPr>
            </a:lvl1pPr>
            <a:lvl2pPr indent="-317500" lvl="1" marL="914400">
              <a:spcBef>
                <a:spcPts val="1600"/>
              </a:spcBef>
              <a:spcAft>
                <a:spcPts val="0"/>
              </a:spcAft>
              <a:buSzPts val="1400"/>
              <a:buFont typeface="Roboto"/>
              <a:buChar char="○"/>
              <a:defRPr>
                <a:latin typeface="Roboto"/>
                <a:ea typeface="Roboto"/>
                <a:cs typeface="Roboto"/>
                <a:sym typeface="Roboto"/>
              </a:defRPr>
            </a:lvl2pPr>
            <a:lvl3pPr indent="-317500" lvl="2" marL="1371600">
              <a:spcBef>
                <a:spcPts val="1600"/>
              </a:spcBef>
              <a:spcAft>
                <a:spcPts val="0"/>
              </a:spcAft>
              <a:buSzPts val="1400"/>
              <a:buFont typeface="Roboto"/>
              <a:buChar char="■"/>
              <a:defRPr>
                <a:latin typeface="Roboto"/>
                <a:ea typeface="Roboto"/>
                <a:cs typeface="Roboto"/>
                <a:sym typeface="Roboto"/>
              </a:defRPr>
            </a:lvl3pPr>
            <a:lvl4pPr indent="-317500" lvl="3" marL="1828800">
              <a:spcBef>
                <a:spcPts val="1600"/>
              </a:spcBef>
              <a:spcAft>
                <a:spcPts val="0"/>
              </a:spcAft>
              <a:buSzPts val="1400"/>
              <a:buFont typeface="Roboto"/>
              <a:buChar char="●"/>
              <a:defRPr>
                <a:latin typeface="Roboto"/>
                <a:ea typeface="Roboto"/>
                <a:cs typeface="Roboto"/>
                <a:sym typeface="Roboto"/>
              </a:defRPr>
            </a:lvl4pPr>
            <a:lvl5pPr indent="-317500" lvl="4" marL="2286000">
              <a:spcBef>
                <a:spcPts val="1600"/>
              </a:spcBef>
              <a:spcAft>
                <a:spcPts val="0"/>
              </a:spcAft>
              <a:buSzPts val="1400"/>
              <a:buFont typeface="Roboto"/>
              <a:buChar char="○"/>
              <a:defRPr>
                <a:latin typeface="Roboto"/>
                <a:ea typeface="Roboto"/>
                <a:cs typeface="Roboto"/>
                <a:sym typeface="Roboto"/>
              </a:defRPr>
            </a:lvl5pPr>
            <a:lvl6pPr indent="-317500" lvl="5" marL="2743200">
              <a:spcBef>
                <a:spcPts val="1600"/>
              </a:spcBef>
              <a:spcAft>
                <a:spcPts val="0"/>
              </a:spcAft>
              <a:buSzPts val="1400"/>
              <a:buFont typeface="Roboto"/>
              <a:buChar char="■"/>
              <a:defRPr>
                <a:latin typeface="Roboto"/>
                <a:ea typeface="Roboto"/>
                <a:cs typeface="Roboto"/>
                <a:sym typeface="Roboto"/>
              </a:defRPr>
            </a:lvl6pPr>
            <a:lvl7pPr indent="-317500" lvl="6" marL="3200400">
              <a:spcBef>
                <a:spcPts val="1600"/>
              </a:spcBef>
              <a:spcAft>
                <a:spcPts val="0"/>
              </a:spcAft>
              <a:buSzPts val="1400"/>
              <a:buFont typeface="Roboto"/>
              <a:buChar char="●"/>
              <a:defRPr>
                <a:latin typeface="Roboto"/>
                <a:ea typeface="Roboto"/>
                <a:cs typeface="Roboto"/>
                <a:sym typeface="Roboto"/>
              </a:defRPr>
            </a:lvl7pPr>
            <a:lvl8pPr indent="-317500" lvl="7" marL="3657600">
              <a:spcBef>
                <a:spcPts val="1600"/>
              </a:spcBef>
              <a:spcAft>
                <a:spcPts val="0"/>
              </a:spcAft>
              <a:buSzPts val="1400"/>
              <a:buFont typeface="Roboto"/>
              <a:buChar char="○"/>
              <a:defRPr>
                <a:latin typeface="Roboto"/>
                <a:ea typeface="Roboto"/>
                <a:cs typeface="Roboto"/>
                <a:sym typeface="Roboto"/>
              </a:defRPr>
            </a:lvl8pPr>
            <a:lvl9pPr indent="-317500" lvl="8" marL="4114800">
              <a:spcBef>
                <a:spcPts val="1600"/>
              </a:spcBef>
              <a:spcAft>
                <a:spcPts val="1600"/>
              </a:spcAft>
              <a:buSzPts val="1400"/>
              <a:buFont typeface="Roboto"/>
              <a:buChar char="■"/>
              <a:defRPr>
                <a:latin typeface="Roboto"/>
                <a:ea typeface="Roboto"/>
                <a:cs typeface="Roboto"/>
                <a:sym typeface="Roboto"/>
              </a:defRPr>
            </a:lvl9pPr>
          </a:lstStyle>
          <a:p/>
        </p:txBody>
      </p:sp>
      <p:sp>
        <p:nvSpPr>
          <p:cNvPr id="17" name="Google Shape;17;p3"/>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9" name="Shape 19"/>
        <p:cNvGrpSpPr/>
        <p:nvPr/>
      </p:nvGrpSpPr>
      <p:grpSpPr>
        <a:xfrm>
          <a:off x="0" y="0"/>
          <a:ext cx="0" cy="0"/>
          <a:chOff x="0" y="0"/>
          <a:chExt cx="0" cy="0"/>
        </a:xfrm>
      </p:grpSpPr>
      <p:sp>
        <p:nvSpPr>
          <p:cNvPr id="20" name="Google Shape;20;p4"/>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5"/>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6"/>
          <p:cNvSpPr txBox="1"/>
          <p:nvPr>
            <p:ph idx="1" type="body"/>
          </p:nvPr>
        </p:nvSpPr>
        <p:spPr>
          <a:xfrm>
            <a:off x="298450" y="11510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6"/>
          <p:cNvSpPr/>
          <p:nvPr/>
        </p:nvSpPr>
        <p:spPr>
          <a:xfrm>
            <a:off x="0" y="0"/>
            <a:ext cx="9144000" cy="7674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6"/>
          <p:cNvSpPr/>
          <p:nvPr/>
        </p:nvSpPr>
        <p:spPr>
          <a:xfrm>
            <a:off x="0" y="767400"/>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lvl1pPr lvl="0" rtl="0" algn="ctr">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7"/>
          <p:cNvSpPr/>
          <p:nvPr/>
        </p:nvSpPr>
        <p:spPr>
          <a:xfrm>
            <a:off x="0" y="0"/>
            <a:ext cx="9144000" cy="35766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7"/>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7"/>
          <p:cNvSpPr/>
          <p:nvPr/>
        </p:nvSpPr>
        <p:spPr>
          <a:xfrm>
            <a:off x="-26525" y="3576475"/>
            <a:ext cx="9144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8"/>
          <p:cNvSpPr/>
          <p:nvPr/>
        </p:nvSpPr>
        <p:spPr>
          <a:xfrm>
            <a:off x="4572000" y="0"/>
            <a:ext cx="4572000" cy="5143500"/>
          </a:xfrm>
          <a:prstGeom prst="rect">
            <a:avLst/>
          </a:prstGeom>
          <a:solidFill>
            <a:srgbClr val="33354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3354B"/>
              </a:solidFill>
            </a:endParaRPr>
          </a:p>
        </p:txBody>
      </p:sp>
      <p:sp>
        <p:nvSpPr>
          <p:cNvPr id="40" name="Google Shape;40;p8"/>
          <p:cNvSpPr/>
          <p:nvPr/>
        </p:nvSpPr>
        <p:spPr>
          <a:xfrm>
            <a:off x="0" y="0"/>
            <a:ext cx="4572000" cy="2834100"/>
          </a:xfrm>
          <a:prstGeom prst="rect">
            <a:avLst/>
          </a:prstGeom>
          <a:solidFill>
            <a:srgbClr val="1C1E2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8"/>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8"/>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8"/>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4" name="Google Shape;44;p8"/>
          <p:cNvSpPr/>
          <p:nvPr/>
        </p:nvSpPr>
        <p:spPr>
          <a:xfrm>
            <a:off x="0" y="2834125"/>
            <a:ext cx="4572000" cy="252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8"/>
          <p:cNvSpPr/>
          <p:nvPr/>
        </p:nvSpPr>
        <p:spPr>
          <a:xfrm rot="5400000">
            <a:off x="2000700" y="2559600"/>
            <a:ext cx="5143500" cy="24300"/>
          </a:xfrm>
          <a:prstGeom prst="rect">
            <a:avLst/>
          </a:prstGeom>
          <a:solidFill>
            <a:srgbClr val="EB3C68"/>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0"/>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0"/>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33354B"/>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63250" y="95600"/>
            <a:ext cx="7417500" cy="576000"/>
          </a:xfrm>
          <a:prstGeom prst="rect">
            <a:avLst/>
          </a:prstGeom>
          <a:noFill/>
          <a:ln>
            <a:noFill/>
          </a:ln>
        </p:spPr>
        <p:txBody>
          <a:bodyPr anchorCtr="0" anchor="t" bIns="91425" lIns="91425" spcFirstLastPara="1" rIns="91425" wrap="square" tIns="91425">
            <a:noAutofit/>
          </a:bodyPr>
          <a:lstStyle>
            <a:lvl1pPr lvl="0" rtl="0" algn="ctr">
              <a:spcBef>
                <a:spcPts val="0"/>
              </a:spcBef>
              <a:spcAft>
                <a:spcPts val="0"/>
              </a:spcAft>
              <a:buClr>
                <a:srgbClr val="09CECE"/>
              </a:buClr>
              <a:buSzPts val="2800"/>
              <a:buFont typeface="Roboto Mono"/>
              <a:buNone/>
              <a:defRPr b="1" sz="2800">
                <a:solidFill>
                  <a:srgbClr val="09CECE"/>
                </a:solidFill>
                <a:latin typeface="Roboto Mono"/>
                <a:ea typeface="Roboto Mono"/>
                <a:cs typeface="Roboto Mono"/>
                <a:sym typeface="Roboto Mono"/>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7500" lvl="0" marL="457200">
              <a:lnSpc>
                <a:spcPct val="115000"/>
              </a:lnSpc>
              <a:spcBef>
                <a:spcPts val="0"/>
              </a:spcBef>
              <a:spcAft>
                <a:spcPts val="0"/>
              </a:spcAft>
              <a:buClr>
                <a:schemeClr val="lt1"/>
              </a:buClr>
              <a:buSzPts val="1400"/>
              <a:buFont typeface="Roboto"/>
              <a:buChar char="●"/>
              <a:defRPr>
                <a:solidFill>
                  <a:schemeClr val="lt1"/>
                </a:solidFill>
                <a:latin typeface="Roboto"/>
                <a:ea typeface="Roboto"/>
                <a:cs typeface="Roboto"/>
                <a:sym typeface="Roboto"/>
              </a:defRPr>
            </a:lvl1pPr>
            <a:lvl2pPr indent="-317500" lvl="1" marL="914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2pPr>
            <a:lvl3pPr indent="-317500" lvl="2" marL="1371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3pPr>
            <a:lvl4pPr indent="-317500" lvl="3" marL="18288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4pPr>
            <a:lvl5pPr indent="-317500" lvl="4" marL="22860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5pPr>
            <a:lvl6pPr indent="-317500" lvl="5" marL="27432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6pPr>
            <a:lvl7pPr indent="-317500" lvl="6" marL="32004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7pPr>
            <a:lvl8pPr indent="-317500" lvl="7" marL="3657600">
              <a:lnSpc>
                <a:spcPct val="115000"/>
              </a:lnSpc>
              <a:spcBef>
                <a:spcPts val="1600"/>
              </a:spcBef>
              <a:spcAft>
                <a:spcPts val="0"/>
              </a:spcAft>
              <a:buClr>
                <a:schemeClr val="lt1"/>
              </a:buClr>
              <a:buSzPts val="1400"/>
              <a:buFont typeface="Roboto"/>
              <a:buChar char="○"/>
              <a:defRPr>
                <a:solidFill>
                  <a:schemeClr val="lt1"/>
                </a:solidFill>
                <a:latin typeface="Roboto"/>
                <a:ea typeface="Roboto"/>
                <a:cs typeface="Roboto"/>
                <a:sym typeface="Roboto"/>
              </a:defRPr>
            </a:lvl8pPr>
            <a:lvl9pPr indent="-317500" lvl="8" marL="4114800">
              <a:lnSpc>
                <a:spcPct val="115000"/>
              </a:lnSpc>
              <a:spcBef>
                <a:spcPts val="1600"/>
              </a:spcBef>
              <a:spcAft>
                <a:spcPts val="1600"/>
              </a:spcAft>
              <a:buClr>
                <a:schemeClr val="lt1"/>
              </a:buClr>
              <a:buSzPts val="1400"/>
              <a:buFont typeface="Roboto"/>
              <a:buChar char="■"/>
              <a:defRPr>
                <a:solidFill>
                  <a:schemeClr val="lt1"/>
                </a:solidFill>
                <a:latin typeface="Roboto"/>
                <a:ea typeface="Roboto"/>
                <a:cs typeface="Roboto"/>
                <a:sym typeface="Roboto"/>
              </a:defRPr>
            </a:lvl9pPr>
          </a:lstStyle>
          <a:p/>
        </p:txBody>
      </p:sp>
      <p:pic>
        <p:nvPicPr>
          <p:cNvPr id="8" name="Google Shape;8;p1"/>
          <p:cNvPicPr preferRelativeResize="0"/>
          <p:nvPr/>
        </p:nvPicPr>
        <p:blipFill>
          <a:blip r:embed="rId1">
            <a:alphaModFix/>
          </a:blip>
          <a:stretch>
            <a:fillRect/>
          </a:stretch>
        </p:blipFill>
        <p:spPr>
          <a:xfrm>
            <a:off x="7968174" y="4326475"/>
            <a:ext cx="1175825" cy="8170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guidedhacking.com/" TargetMode="External"/><Relationship Id="rId4" Type="http://schemas.openxmlformats.org/officeDocument/2006/relationships/hyperlink" Target="https://guidedhacking.com/forums/the-game-hacking-bible-learn-how-to-hack-games.469/" TargetMode="External"/><Relationship Id="rId11" Type="http://schemas.openxmlformats.org/officeDocument/2006/relationships/hyperlink" Target="https://www.youtube.com/user/seowhistleblower" TargetMode="External"/><Relationship Id="rId10" Type="http://schemas.openxmlformats.org/officeDocument/2006/relationships/hyperlink" Target="https://youtu.be/8Z1D64qfrxM?list=PLhixgUqwRTjzzBeFSHXrw9DnQtssdAwgG" TargetMode="External"/><Relationship Id="rId12" Type="http://schemas.openxmlformats.org/officeDocument/2006/relationships/hyperlink" Target="https://guidedhacking.com/threads/dll-hijacking-vulkan-hook-tutorial-quake-2-hack.13518/" TargetMode="External"/><Relationship Id="rId9" Type="http://schemas.openxmlformats.org/officeDocument/2006/relationships/hyperlink" Target="https://guidedhacking.com/threads/c-mid-function-hooking-codecaving-tutorial.4061/" TargetMode="External"/><Relationship Id="rId5" Type="http://schemas.openxmlformats.org/officeDocument/2006/relationships/hyperlink" Target="https://guidedhacking.com/forums/the-game-hacking-bible-learn-how-to-hack-games.469/" TargetMode="External"/><Relationship Id="rId6" Type="http://schemas.openxmlformats.org/officeDocument/2006/relationships/hyperlink" Target="https://guidedhacking.com/threads/how-to-hack-any-game-tutorial-c-trainer-3-first-internal.12142/" TargetMode="External"/><Relationship Id="rId7" Type="http://schemas.openxmlformats.org/officeDocument/2006/relationships/hyperlink" Target="https://guidedhacking.com/threads/internal-vs-external-hacks-whats-the-difference.8808/" TargetMode="External"/><Relationship Id="rId8" Type="http://schemas.openxmlformats.org/officeDocument/2006/relationships/hyperlink" Target="https://guidedhacking.com/threads/guide-on-how-to-call-game-functions.11116/"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pwnadventure.com/" TargetMode="External"/><Relationship Id="rId4" Type="http://schemas.openxmlformats.org/officeDocument/2006/relationships/hyperlink" Target="https://www.terraria.org/terms" TargetMode="External"/><Relationship Id="rId5" Type="http://schemas.openxmlformats.org/officeDocument/2006/relationships/hyperlink" Target="https://law.stackexchange.com/questions/25825/is-creating-and-selling-cheats-or-hacks-for-games-illega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guidedhacking.com/" TargetMode="External"/><Relationship Id="rId4" Type="http://schemas.openxmlformats.org/officeDocument/2006/relationships/hyperlink" Target="https://www.youtube.com/user/seowhistleblower" TargetMode="External"/><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GB" sz="4600"/>
              <a:t>Ethical Student Hackers</a:t>
            </a:r>
            <a:endParaRPr sz="4600"/>
          </a:p>
        </p:txBody>
      </p:sp>
      <p:sp>
        <p:nvSpPr>
          <p:cNvPr id="57" name="Google Shape;57;p1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Game Hacking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490250" y="450150"/>
            <a:ext cx="6367800" cy="3096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Demo time!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u="sng">
                <a:solidFill>
                  <a:schemeClr val="hlink"/>
                </a:solidFill>
                <a:hlinkClick r:id="rId3"/>
              </a:rPr>
              <a:t>https://guidedhacking.com/</a:t>
            </a:r>
            <a:endParaRPr/>
          </a:p>
          <a:p>
            <a:pPr indent="-317500" lvl="0" marL="457200" rtl="0" algn="l">
              <a:spcBef>
                <a:spcPts val="0"/>
              </a:spcBef>
              <a:spcAft>
                <a:spcPts val="0"/>
              </a:spcAft>
              <a:buSzPts val="1400"/>
              <a:buChar char="●"/>
            </a:pPr>
            <a:r>
              <a:rPr lang="en-GB" u="sng">
                <a:solidFill>
                  <a:schemeClr val="hlink"/>
                </a:solidFill>
                <a:hlinkClick r:id="rId4"/>
              </a:rPr>
              <a:t>h</a:t>
            </a:r>
            <a:r>
              <a:rPr lang="en-GB" u="sng">
                <a:solidFill>
                  <a:schemeClr val="hlink"/>
                </a:solidFill>
                <a:hlinkClick r:id="rId5"/>
              </a:rPr>
              <a:t>ttps://guidedhacking.com/forums/the-game-hacking-bible-learn-how-to-hack-games.469/</a:t>
            </a:r>
            <a:endParaRPr/>
          </a:p>
          <a:p>
            <a:pPr indent="-317500" lvl="0" marL="457200" rtl="0" algn="l">
              <a:spcBef>
                <a:spcPts val="0"/>
              </a:spcBef>
              <a:spcAft>
                <a:spcPts val="0"/>
              </a:spcAft>
              <a:buSzPts val="1400"/>
              <a:buChar char="●"/>
            </a:pPr>
            <a:r>
              <a:rPr lang="en-GB" u="sng">
                <a:solidFill>
                  <a:schemeClr val="hlink"/>
                </a:solidFill>
                <a:hlinkClick r:id="rId6"/>
              </a:rPr>
              <a:t>https://guidedhacking.com/threads/how-to-hack-any-game-tutorial-c-trainer-3-first-internal.12142/</a:t>
            </a:r>
            <a:endParaRPr/>
          </a:p>
          <a:p>
            <a:pPr indent="-317500" lvl="0" marL="457200" rtl="0" algn="l">
              <a:spcBef>
                <a:spcPts val="0"/>
              </a:spcBef>
              <a:spcAft>
                <a:spcPts val="0"/>
              </a:spcAft>
              <a:buSzPts val="1400"/>
              <a:buChar char="●"/>
            </a:pPr>
            <a:r>
              <a:rPr lang="en-GB" u="sng">
                <a:solidFill>
                  <a:schemeClr val="hlink"/>
                </a:solidFill>
                <a:hlinkClick r:id="rId7"/>
              </a:rPr>
              <a:t>https://guidedhacking.com/threads/internal-vs-external-hacks-whats-the-difference.8808/</a:t>
            </a:r>
            <a:endParaRPr/>
          </a:p>
          <a:p>
            <a:pPr indent="-317500" lvl="0" marL="457200" rtl="0" algn="l">
              <a:spcBef>
                <a:spcPts val="0"/>
              </a:spcBef>
              <a:spcAft>
                <a:spcPts val="0"/>
              </a:spcAft>
              <a:buSzPts val="1400"/>
              <a:buChar char="●"/>
            </a:pPr>
            <a:r>
              <a:rPr lang="en-GB" u="sng">
                <a:solidFill>
                  <a:schemeClr val="hlink"/>
                </a:solidFill>
                <a:hlinkClick r:id="rId8"/>
              </a:rPr>
              <a:t>https://guidedhacking.com/threads/guide-on-how-to-call-game-functions.11116/</a:t>
            </a:r>
            <a:endParaRPr/>
          </a:p>
          <a:p>
            <a:pPr indent="-317500" lvl="0" marL="457200" rtl="0" algn="l">
              <a:spcBef>
                <a:spcPts val="0"/>
              </a:spcBef>
              <a:spcAft>
                <a:spcPts val="0"/>
              </a:spcAft>
              <a:buSzPts val="1400"/>
              <a:buChar char="●"/>
            </a:pPr>
            <a:r>
              <a:rPr lang="en-GB" u="sng">
                <a:solidFill>
                  <a:schemeClr val="hlink"/>
                </a:solidFill>
                <a:hlinkClick r:id="rId9"/>
              </a:rPr>
              <a:t>https://guidedhacking.com/threads/c-mid-function-hooking-codecaving-tutorial.4061/</a:t>
            </a:r>
            <a:endParaRPr/>
          </a:p>
          <a:p>
            <a:pPr indent="-317500" lvl="0" marL="457200" rtl="0" algn="l">
              <a:spcBef>
                <a:spcPts val="0"/>
              </a:spcBef>
              <a:spcAft>
                <a:spcPts val="0"/>
              </a:spcAft>
              <a:buSzPts val="1400"/>
              <a:buChar char="●"/>
            </a:pPr>
            <a:r>
              <a:rPr lang="en-GB" u="sng">
                <a:solidFill>
                  <a:schemeClr val="hlink"/>
                </a:solidFill>
                <a:hlinkClick r:id="rId10"/>
              </a:rPr>
              <a:t>https://youtu.be/8Z1D64qfrxM?list=PLhixgUqwRTjzzBeFSHXrw9DnQtssdAwgG</a:t>
            </a:r>
            <a:r>
              <a:rPr lang="en-GB"/>
              <a:t> - LiveOverflow</a:t>
            </a:r>
            <a:endParaRPr/>
          </a:p>
          <a:p>
            <a:pPr indent="-317500" lvl="0" marL="457200" rtl="0" algn="l">
              <a:spcBef>
                <a:spcPts val="0"/>
              </a:spcBef>
              <a:spcAft>
                <a:spcPts val="0"/>
              </a:spcAft>
              <a:buSzPts val="1400"/>
              <a:buChar char="●"/>
            </a:pPr>
            <a:r>
              <a:rPr lang="en-GB" u="sng">
                <a:solidFill>
                  <a:schemeClr val="hlink"/>
                </a:solidFill>
                <a:hlinkClick r:id="rId11"/>
              </a:rPr>
              <a:t>https://www.youtube.com/user/seowhistleblower</a:t>
            </a:r>
            <a:r>
              <a:rPr lang="en-GB"/>
              <a:t> - Stephen Chapman</a:t>
            </a:r>
            <a:endParaRPr/>
          </a:p>
          <a:p>
            <a:pPr indent="-317500" lvl="0" marL="457200" rtl="0" algn="l">
              <a:spcBef>
                <a:spcPts val="0"/>
              </a:spcBef>
              <a:spcAft>
                <a:spcPts val="0"/>
              </a:spcAft>
              <a:buSzPts val="1400"/>
              <a:buChar char="●"/>
            </a:pPr>
            <a:r>
              <a:rPr lang="en-GB" u="sng">
                <a:solidFill>
                  <a:schemeClr val="hlink"/>
                </a:solidFill>
                <a:hlinkClick r:id="rId12"/>
              </a:rPr>
              <a:t>https://guidedhacking.com/threads/dll-hijacking-vulkan-hook-tutorial-quake-2-hack.13518/</a:t>
            </a:r>
            <a:r>
              <a:rPr lang="en-GB"/>
              <a:t> - DLL Hijacking</a:t>
            </a:r>
            <a:endParaRPr/>
          </a:p>
          <a:p>
            <a:pPr indent="-317500" lvl="0" marL="457200" rtl="0" algn="l">
              <a:spcBef>
                <a:spcPts val="0"/>
              </a:spcBef>
              <a:spcAft>
                <a:spcPts val="0"/>
              </a:spcAft>
              <a:buSzPts val="1400"/>
              <a:buChar char="●"/>
            </a:pPr>
            <a:r>
              <a:t/>
            </a:r>
            <a:endParaRPr/>
          </a:p>
        </p:txBody>
      </p:sp>
      <p:sp>
        <p:nvSpPr>
          <p:cNvPr id="118" name="Google Shape;118;p22"/>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Resources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265500" y="238625"/>
            <a:ext cx="4115700" cy="24768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GB"/>
              <a:t>Upcoming Sessions</a:t>
            </a:r>
            <a:endParaRPr/>
          </a:p>
        </p:txBody>
      </p:sp>
      <p:sp>
        <p:nvSpPr>
          <p:cNvPr id="124" name="Google Shape;124;p23"/>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What’s up next?</a:t>
            </a:r>
            <a:endParaRPr/>
          </a:p>
          <a:p>
            <a:pPr indent="0" lvl="0" marL="0" rtl="0" algn="ctr">
              <a:spcBef>
                <a:spcPts val="0"/>
              </a:spcBef>
              <a:spcAft>
                <a:spcPts val="0"/>
              </a:spcAft>
              <a:buNone/>
            </a:pPr>
            <a:r>
              <a:rPr lang="en-GB" sz="1900">
                <a:solidFill>
                  <a:srgbClr val="EB3C68"/>
                </a:solidFill>
              </a:rPr>
              <a:t>www.shefesh.com/sessions</a:t>
            </a:r>
            <a:endParaRPr sz="1900">
              <a:solidFill>
                <a:srgbClr val="EB3C68"/>
              </a:solidFill>
            </a:endParaRPr>
          </a:p>
        </p:txBody>
      </p:sp>
      <p:sp>
        <p:nvSpPr>
          <p:cNvPr id="125" name="Google Shape;125;p23"/>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GB"/>
              <a:t>19th April - Guest talk &amp; AGM</a:t>
            </a:r>
            <a:endParaRPr/>
          </a:p>
          <a:p>
            <a:pPr indent="0" lvl="0" marL="0" rtl="0" algn="l">
              <a:spcBef>
                <a:spcPts val="1600"/>
              </a:spcBef>
              <a:spcAft>
                <a:spcPts val="0"/>
              </a:spcAft>
              <a:buNone/>
            </a:pPr>
            <a:r>
              <a:rPr lang="en-GB"/>
              <a:t>26th April - Mike Jones (ex Anonymous) Talk</a:t>
            </a:r>
            <a:endParaRPr/>
          </a:p>
          <a:p>
            <a:pPr indent="0" lvl="0" marL="0" rtl="0" algn="l">
              <a:spcBef>
                <a:spcPts val="1600"/>
              </a:spcBef>
              <a:spcAft>
                <a:spcPts val="0"/>
              </a:spcAft>
              <a:buNone/>
            </a:pPr>
            <a:r>
              <a:rPr lang="en-GB"/>
              <a:t>3rd May - Binary Exploitation - Jack</a:t>
            </a:r>
            <a:endParaRPr/>
          </a:p>
          <a:p>
            <a:pPr indent="0" lvl="0" marL="0" rtl="0" algn="l">
              <a:spcBef>
                <a:spcPts val="1600"/>
              </a:spcBef>
              <a:spcAft>
                <a:spcPts val="0"/>
              </a:spcAft>
              <a:buNone/>
            </a:pPr>
            <a:r>
              <a:rPr lang="en-GB"/>
              <a:t>10th May - Wifi Sniffing - Brooks</a:t>
            </a:r>
            <a:endParaRPr/>
          </a:p>
          <a:p>
            <a:pPr indent="0" lvl="0" marL="0" rtl="0" algn="l">
              <a:spcBef>
                <a:spcPts val="1600"/>
              </a:spcBef>
              <a:spcAft>
                <a:spcPts val="1600"/>
              </a:spcAft>
              <a:buClr>
                <a:schemeClr val="dk1"/>
              </a:buClr>
              <a:buSzPts val="1100"/>
              <a:buFont typeface="Arial"/>
              <a:buNone/>
            </a:pPr>
            <a:r>
              <a:rPr lang="en-GB"/>
              <a:t>15-17th May - Raspberry Pi CTF - Mac</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Any Questions?</a:t>
            </a:r>
            <a:endParaRPr/>
          </a:p>
        </p:txBody>
      </p:sp>
      <p:sp>
        <p:nvSpPr>
          <p:cNvPr id="131" name="Google Shape;131;p24"/>
          <p:cNvSpPr txBox="1"/>
          <p:nvPr/>
        </p:nvSpPr>
        <p:spPr>
          <a:xfrm>
            <a:off x="2740350" y="4208475"/>
            <a:ext cx="3663300" cy="576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GB" sz="2300">
                <a:solidFill>
                  <a:srgbClr val="EB3C68"/>
                </a:solidFill>
                <a:latin typeface="Roboto"/>
                <a:ea typeface="Roboto"/>
                <a:cs typeface="Roboto"/>
                <a:sym typeface="Roboto"/>
              </a:rPr>
              <a:t>www.shefesh.com</a:t>
            </a:r>
            <a:endParaRPr sz="2300">
              <a:solidFill>
                <a:srgbClr val="EB3C68"/>
              </a:solidFill>
              <a:latin typeface="Roboto"/>
              <a:ea typeface="Roboto"/>
              <a:cs typeface="Roboto"/>
              <a:sym typeface="Roboto"/>
            </a:endParaRPr>
          </a:p>
          <a:p>
            <a:pPr indent="0" lvl="0" marL="0" rtl="0" algn="ctr">
              <a:spcBef>
                <a:spcPts val="0"/>
              </a:spcBef>
              <a:spcAft>
                <a:spcPts val="0"/>
              </a:spcAft>
              <a:buNone/>
            </a:pPr>
            <a:r>
              <a:rPr lang="en-GB" sz="1800">
                <a:solidFill>
                  <a:schemeClr val="lt1"/>
                </a:solidFill>
                <a:latin typeface="Roboto"/>
                <a:ea typeface="Roboto"/>
                <a:cs typeface="Roboto"/>
                <a:sym typeface="Roboto"/>
              </a:rPr>
              <a:t>Thanks for coming!</a:t>
            </a:r>
            <a:endParaRPr sz="1800">
              <a:solidFill>
                <a:schemeClr val="lt1"/>
              </a:solidFill>
              <a:latin typeface="Roboto"/>
              <a:ea typeface="Roboto"/>
              <a:cs typeface="Roboto"/>
              <a:sym typeface="Roboto"/>
            </a:endParaRPr>
          </a:p>
        </p:txBody>
      </p:sp>
      <p:pic>
        <p:nvPicPr>
          <p:cNvPr id="132" name="Google Shape;132;p24"/>
          <p:cNvPicPr preferRelativeResize="0"/>
          <p:nvPr/>
        </p:nvPicPr>
        <p:blipFill>
          <a:blip r:embed="rId3">
            <a:alphaModFix/>
          </a:blip>
          <a:stretch>
            <a:fillRect/>
          </a:stretch>
        </p:blipFill>
        <p:spPr>
          <a:xfrm>
            <a:off x="3225075" y="1285325"/>
            <a:ext cx="2693850" cy="269960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The skills taught in these sessions allow identification and exploitation of security vulnerabilities in systems. We strive to give you a place to practice legally, and can point you to other places to practice. These skills should not be used on systems where you do not have explicit permission from the owner of the system. It is </a:t>
            </a:r>
            <a:r>
              <a:rPr lang="en-GB" u="sng">
                <a:solidFill>
                  <a:srgbClr val="EB3C68"/>
                </a:solidFill>
              </a:rPr>
              <a:t>VERY</a:t>
            </a:r>
            <a:r>
              <a:rPr lang="en-GB"/>
              <a:t> easy to end up in breach of relevant laws, and we can accept no responsibility for anything you do with the skills learnt here. </a:t>
            </a:r>
            <a:br>
              <a:rPr lang="en-GB"/>
            </a:br>
            <a:endParaRPr/>
          </a:p>
          <a:p>
            <a:pPr indent="-317500" lvl="0" marL="457200" rtl="0" algn="l">
              <a:spcBef>
                <a:spcPts val="0"/>
              </a:spcBef>
              <a:spcAft>
                <a:spcPts val="0"/>
              </a:spcAft>
              <a:buSzPts val="1400"/>
              <a:buChar char="●"/>
            </a:pPr>
            <a:r>
              <a:rPr lang="en-GB"/>
              <a:t>If we have reason to believe that you are utilising these skills against systems where you are not authorised you will be banned from our events, and if necessary the relevant authorities will be alerted. </a:t>
            </a:r>
            <a:br>
              <a:rPr lang="en-GB"/>
            </a:br>
            <a:endParaRPr/>
          </a:p>
          <a:p>
            <a:pPr indent="-317500" lvl="0" marL="457200" rtl="0" algn="l">
              <a:spcBef>
                <a:spcPts val="0"/>
              </a:spcBef>
              <a:spcAft>
                <a:spcPts val="0"/>
              </a:spcAft>
              <a:buSzPts val="1400"/>
              <a:buChar char="●"/>
            </a:pPr>
            <a:r>
              <a:rPr lang="en-GB"/>
              <a:t>Remember, if you have any doubts as to if something is legal or authorised, just don't do it until you are able to confirm you are allowed to.</a:t>
            </a:r>
            <a:endParaRPr/>
          </a:p>
          <a:p>
            <a:pPr indent="0" lvl="0" marL="0" rtl="0" algn="l">
              <a:spcBef>
                <a:spcPts val="1600"/>
              </a:spcBef>
              <a:spcAft>
                <a:spcPts val="0"/>
              </a:spcAft>
              <a:buClr>
                <a:schemeClr val="dk1"/>
              </a:buClr>
              <a:buSzPts val="1100"/>
              <a:buFont typeface="Arial"/>
              <a:buNone/>
            </a:pPr>
            <a:r>
              <a:t/>
            </a:r>
            <a:endParaRPr/>
          </a:p>
          <a:p>
            <a:pPr indent="0" lvl="0" marL="0" rtl="0" algn="l">
              <a:spcBef>
                <a:spcPts val="1600"/>
              </a:spcBef>
              <a:spcAft>
                <a:spcPts val="1600"/>
              </a:spcAft>
              <a:buNone/>
            </a:pPr>
            <a:r>
              <a:t/>
            </a:r>
            <a:endParaRPr/>
          </a:p>
        </p:txBody>
      </p:sp>
      <p:sp>
        <p:nvSpPr>
          <p:cNvPr id="63" name="Google Shape;63;p13"/>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The Legal Bit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Before proceeding past this point you must read and agree to our Code of Conduct - this is a requirement from the University for us to operate as a society. </a:t>
            </a:r>
            <a:br>
              <a:rPr lang="en-GB"/>
            </a:br>
            <a:endParaRPr/>
          </a:p>
          <a:p>
            <a:pPr indent="-317500" lvl="0" marL="457200" rtl="0" algn="l">
              <a:spcBef>
                <a:spcPts val="0"/>
              </a:spcBef>
              <a:spcAft>
                <a:spcPts val="0"/>
              </a:spcAft>
              <a:buSzPts val="1400"/>
              <a:buChar char="●"/>
            </a:pPr>
            <a:r>
              <a:rPr lang="en-GB"/>
              <a:t>If you have any doubts or need anything clarified, please ask a member of the committee.</a:t>
            </a:r>
            <a:br>
              <a:rPr lang="en-GB"/>
            </a:br>
            <a:endParaRPr/>
          </a:p>
          <a:p>
            <a:pPr indent="-317500" lvl="0" marL="457200" rtl="0" algn="l">
              <a:spcBef>
                <a:spcPts val="0"/>
              </a:spcBef>
              <a:spcAft>
                <a:spcPts val="0"/>
              </a:spcAft>
              <a:buSzPts val="1400"/>
              <a:buChar char="●"/>
            </a:pPr>
            <a:r>
              <a:rPr lang="en-GB"/>
              <a:t>Breaching the Code of Conduct = immediate ejection and further consequences.</a:t>
            </a:r>
            <a:br>
              <a:rPr lang="en-GB"/>
            </a:br>
            <a:endParaRPr/>
          </a:p>
          <a:p>
            <a:pPr indent="-317500" lvl="0" marL="457200" rtl="0" algn="l">
              <a:spcBef>
                <a:spcPts val="0"/>
              </a:spcBef>
              <a:spcAft>
                <a:spcPts val="0"/>
              </a:spcAft>
              <a:buSzPts val="1400"/>
              <a:buChar char="●"/>
            </a:pPr>
            <a:r>
              <a:rPr lang="en-GB"/>
              <a:t>Code of Conduct can be found at </a:t>
            </a:r>
            <a:r>
              <a:rPr lang="en-GB">
                <a:solidFill>
                  <a:srgbClr val="EB3C68"/>
                </a:solidFill>
              </a:rPr>
              <a:t>https://shefesh.com/downloads/SESH%20Code%20of%20Conduct.pdf</a:t>
            </a:r>
            <a:endParaRPr/>
          </a:p>
          <a:p>
            <a:pPr indent="0" lvl="0" marL="0" rtl="0" algn="l">
              <a:spcBef>
                <a:spcPts val="1600"/>
              </a:spcBef>
              <a:spcAft>
                <a:spcPts val="1600"/>
              </a:spcAft>
              <a:buNone/>
            </a:pPr>
            <a:r>
              <a:t/>
            </a:r>
            <a:endParaRPr/>
          </a:p>
        </p:txBody>
      </p:sp>
      <p:sp>
        <p:nvSpPr>
          <p:cNvPr id="69" name="Google Shape;69;p14"/>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Code of Conduct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Copyright</a:t>
            </a:r>
            <a:endParaRPr/>
          </a:p>
          <a:p>
            <a:pPr indent="-317500" lvl="1" marL="914400" rtl="0" algn="l">
              <a:spcBef>
                <a:spcPts val="0"/>
              </a:spcBef>
              <a:spcAft>
                <a:spcPts val="0"/>
              </a:spcAft>
              <a:buSzPts val="1400"/>
              <a:buChar char="○"/>
            </a:pPr>
            <a:r>
              <a:rPr lang="en-GB"/>
              <a:t>Most copyright for games does not allow you to reverse-engineer or </a:t>
            </a:r>
            <a:r>
              <a:rPr lang="en-GB"/>
              <a:t>modify the original games code</a:t>
            </a:r>
            <a:endParaRPr/>
          </a:p>
          <a:p>
            <a:pPr indent="-317500" lvl="1" marL="914400" rtl="0" algn="l">
              <a:spcBef>
                <a:spcPts val="0"/>
              </a:spcBef>
              <a:spcAft>
                <a:spcPts val="0"/>
              </a:spcAft>
              <a:buSzPts val="1400"/>
              <a:buChar char="○"/>
            </a:pPr>
            <a:r>
              <a:rPr lang="en-GB" u="sng">
                <a:solidFill>
                  <a:schemeClr val="hlink"/>
                </a:solidFill>
                <a:hlinkClick r:id="rId3"/>
              </a:rPr>
              <a:t>https://pwnadventure.com/</a:t>
            </a:r>
            <a:r>
              <a:rPr lang="en-GB"/>
              <a:t> - This allows you to reverse engineer their game</a:t>
            </a:r>
            <a:endParaRPr/>
          </a:p>
          <a:p>
            <a:pPr indent="-317500" lvl="1" marL="914400" rtl="0" algn="l">
              <a:spcBef>
                <a:spcPts val="0"/>
              </a:spcBef>
              <a:spcAft>
                <a:spcPts val="0"/>
              </a:spcAft>
              <a:buSzPts val="1400"/>
              <a:buChar char="○"/>
            </a:pPr>
            <a:r>
              <a:rPr lang="en-GB"/>
              <a:t>For example - </a:t>
            </a:r>
            <a:r>
              <a:rPr lang="en-GB" u="sng">
                <a:solidFill>
                  <a:schemeClr val="hlink"/>
                </a:solidFill>
                <a:hlinkClick r:id="rId4"/>
              </a:rPr>
              <a:t>https://www.terraria.org/terms</a:t>
            </a:r>
            <a:r>
              <a:rPr lang="en-GB"/>
              <a:t> disallows reverse-engineering of any sort</a:t>
            </a:r>
            <a:br>
              <a:rPr lang="en-GB"/>
            </a:br>
            <a:endParaRPr/>
          </a:p>
          <a:p>
            <a:pPr indent="-317500" lvl="0" marL="457200" rtl="0" algn="l">
              <a:spcBef>
                <a:spcPts val="0"/>
              </a:spcBef>
              <a:spcAft>
                <a:spcPts val="0"/>
              </a:spcAft>
              <a:buSzPts val="1400"/>
              <a:buChar char="●"/>
            </a:pPr>
            <a:r>
              <a:rPr lang="en-GB"/>
              <a:t>Terms of Service</a:t>
            </a:r>
            <a:br>
              <a:rPr lang="en-GB"/>
            </a:br>
            <a:endParaRPr/>
          </a:p>
          <a:p>
            <a:pPr indent="-317500" lvl="0" marL="457200" rtl="0" algn="l">
              <a:spcBef>
                <a:spcPts val="0"/>
              </a:spcBef>
              <a:spcAft>
                <a:spcPts val="0"/>
              </a:spcAft>
              <a:buSzPts val="1400"/>
              <a:buChar char="●"/>
            </a:pPr>
            <a:r>
              <a:rPr lang="en-GB"/>
              <a:t>Online games</a:t>
            </a:r>
            <a:endParaRPr/>
          </a:p>
          <a:p>
            <a:pPr indent="-317500" lvl="1" marL="914400" rtl="0" algn="l">
              <a:spcBef>
                <a:spcPts val="0"/>
              </a:spcBef>
              <a:spcAft>
                <a:spcPts val="0"/>
              </a:spcAft>
              <a:buSzPts val="1400"/>
              <a:buChar char="○"/>
            </a:pPr>
            <a:r>
              <a:rPr lang="en-GB"/>
              <a:t>Not to different from penetration testing a web application - It is likely </a:t>
            </a:r>
            <a:r>
              <a:rPr lang="en-GB">
                <a:solidFill>
                  <a:srgbClr val="EB3C68"/>
                </a:solidFill>
              </a:rPr>
              <a:t>ILLEGAL</a:t>
            </a:r>
            <a:r>
              <a:rPr lang="en-GB"/>
              <a:t>!</a:t>
            </a:r>
            <a:endParaRPr/>
          </a:p>
          <a:p>
            <a:pPr indent="-317500" lvl="1" marL="914400" rtl="0" algn="l">
              <a:spcBef>
                <a:spcPts val="0"/>
              </a:spcBef>
              <a:spcAft>
                <a:spcPts val="0"/>
              </a:spcAft>
              <a:buSzPts val="1400"/>
              <a:buChar char="○"/>
            </a:pPr>
            <a:r>
              <a:rPr lang="en-GB"/>
              <a:t>Generally it’s best to avoid online games</a:t>
            </a:r>
            <a:br>
              <a:rPr lang="en-GB"/>
            </a:br>
            <a:endParaRPr/>
          </a:p>
          <a:p>
            <a:pPr indent="-317500" lvl="0" marL="457200" rtl="0" algn="l">
              <a:spcBef>
                <a:spcPts val="0"/>
              </a:spcBef>
              <a:spcAft>
                <a:spcPts val="0"/>
              </a:spcAft>
              <a:buSzPts val="1400"/>
              <a:buChar char="●"/>
            </a:pPr>
            <a:r>
              <a:rPr lang="en-GB" u="sng">
                <a:solidFill>
                  <a:schemeClr val="hlink"/>
                </a:solidFill>
                <a:hlinkClick r:id="rId5"/>
              </a:rPr>
              <a:t>https://law.stackexchange.com/questions/25825/is-creating-and-selling-cheats-or-hacks-for-games-illegal</a:t>
            </a:r>
            <a:r>
              <a:rPr lang="en-GB"/>
              <a:t> - This is for USA law, however some applies to the UK</a:t>
            </a:r>
            <a:endParaRPr/>
          </a:p>
        </p:txBody>
      </p:sp>
      <p:sp>
        <p:nvSpPr>
          <p:cNvPr id="75" name="Google Shape;75;p15"/>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Legality of making game hacks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DLL (Dynamic Linked Library) injection</a:t>
            </a:r>
            <a:endParaRPr/>
          </a:p>
          <a:p>
            <a:pPr indent="-317500" lvl="1" marL="914400" rtl="0" algn="l">
              <a:spcBef>
                <a:spcPts val="0"/>
              </a:spcBef>
              <a:spcAft>
                <a:spcPts val="0"/>
              </a:spcAft>
              <a:buSzPts val="1400"/>
              <a:buChar char="○"/>
            </a:pPr>
            <a:r>
              <a:rPr lang="en-GB"/>
              <a:t>This is when we inject a hack into the memory of the game</a:t>
            </a:r>
            <a:br>
              <a:rPr lang="en-GB"/>
            </a:br>
            <a:endParaRPr/>
          </a:p>
          <a:p>
            <a:pPr indent="-317500" lvl="0" marL="457200" rtl="0" algn="l">
              <a:spcBef>
                <a:spcPts val="0"/>
              </a:spcBef>
              <a:spcAft>
                <a:spcPts val="0"/>
              </a:spcAft>
              <a:buSzPts val="1400"/>
              <a:buChar char="●"/>
            </a:pPr>
            <a:r>
              <a:rPr lang="en-GB"/>
              <a:t>DLL hijacking</a:t>
            </a:r>
            <a:endParaRPr/>
          </a:p>
          <a:p>
            <a:pPr indent="-317500" lvl="1" marL="914400" rtl="0" algn="l">
              <a:spcBef>
                <a:spcPts val="0"/>
              </a:spcBef>
              <a:spcAft>
                <a:spcPts val="0"/>
              </a:spcAft>
              <a:buSzPts val="1400"/>
              <a:buChar char="○"/>
            </a:pPr>
            <a:r>
              <a:rPr lang="en-GB"/>
              <a:t>Similar to DLL injection, but we take over an existing DLL file and add our own code to that</a:t>
            </a:r>
            <a:endParaRPr/>
          </a:p>
          <a:p>
            <a:pPr indent="-317500" lvl="1" marL="914400" rtl="0" algn="l">
              <a:spcBef>
                <a:spcPts val="0"/>
              </a:spcBef>
              <a:spcAft>
                <a:spcPts val="0"/>
              </a:spcAft>
              <a:buSzPts val="1400"/>
              <a:buChar char="○"/>
            </a:pPr>
            <a:r>
              <a:rPr lang="en-GB"/>
              <a:t>We add code in “code caves” - Areas in the DLL that don’t contain any useful code</a:t>
            </a:r>
            <a:endParaRPr/>
          </a:p>
          <a:p>
            <a:pPr indent="-317500" lvl="1" marL="914400" rtl="0" algn="l">
              <a:spcBef>
                <a:spcPts val="0"/>
              </a:spcBef>
              <a:spcAft>
                <a:spcPts val="0"/>
              </a:spcAft>
              <a:buSzPts val="1400"/>
              <a:buChar char="○"/>
            </a:pPr>
            <a:r>
              <a:rPr lang="en-GB"/>
              <a:t>We can also use a “proxy dll” - A dll we own to get called before the original dll</a:t>
            </a:r>
            <a:br>
              <a:rPr lang="en-GB"/>
            </a:br>
            <a:endParaRPr/>
          </a:p>
          <a:p>
            <a:pPr indent="-317500" lvl="0" marL="457200" rtl="0" algn="l">
              <a:spcBef>
                <a:spcPts val="0"/>
              </a:spcBef>
              <a:spcAft>
                <a:spcPts val="0"/>
              </a:spcAft>
              <a:buSzPts val="1400"/>
              <a:buChar char="●"/>
            </a:pPr>
            <a:r>
              <a:rPr lang="en-GB"/>
              <a:t>Memory editing</a:t>
            </a:r>
            <a:endParaRPr/>
          </a:p>
          <a:p>
            <a:pPr indent="-317500" lvl="1" marL="914400" rtl="0" algn="l">
              <a:spcBef>
                <a:spcPts val="0"/>
              </a:spcBef>
              <a:spcAft>
                <a:spcPts val="0"/>
              </a:spcAft>
              <a:buSzPts val="1400"/>
              <a:buChar char="○"/>
            </a:pPr>
            <a:r>
              <a:rPr lang="en-GB"/>
              <a:t>Directly changing values in the process memory</a:t>
            </a:r>
            <a:br>
              <a:rPr lang="en-GB"/>
            </a:br>
            <a:endParaRPr/>
          </a:p>
          <a:p>
            <a:pPr indent="-317500" lvl="0" marL="457200" rtl="0" algn="l">
              <a:spcBef>
                <a:spcPts val="0"/>
              </a:spcBef>
              <a:spcAft>
                <a:spcPts val="0"/>
              </a:spcAft>
              <a:buSzPts val="1400"/>
              <a:buChar char="●"/>
            </a:pPr>
            <a:r>
              <a:rPr lang="en-GB"/>
              <a:t>Network traffic forgery</a:t>
            </a:r>
            <a:endParaRPr/>
          </a:p>
          <a:p>
            <a:pPr indent="-317500" lvl="1" marL="914400" rtl="0" algn="l">
              <a:spcBef>
                <a:spcPts val="0"/>
              </a:spcBef>
              <a:spcAft>
                <a:spcPts val="0"/>
              </a:spcAft>
              <a:buSzPts val="1400"/>
              <a:buChar char="○"/>
            </a:pPr>
            <a:r>
              <a:rPr lang="en-GB"/>
              <a:t>Analysing the packets sent by the game to the server</a:t>
            </a:r>
            <a:endParaRPr/>
          </a:p>
          <a:p>
            <a:pPr indent="-317500" lvl="1" marL="914400" rtl="0" algn="l">
              <a:spcBef>
                <a:spcPts val="0"/>
              </a:spcBef>
              <a:spcAft>
                <a:spcPts val="0"/>
              </a:spcAft>
              <a:buSzPts val="1400"/>
              <a:buChar char="○"/>
            </a:pPr>
            <a:r>
              <a:rPr lang="en-GB"/>
              <a:t>Change the packets to modify the users activity</a:t>
            </a:r>
            <a:endParaRPr/>
          </a:p>
        </p:txBody>
      </p:sp>
      <p:sp>
        <p:nvSpPr>
          <p:cNvPr id="81" name="Google Shape;81;p16"/>
          <p:cNvSpPr txBox="1"/>
          <p:nvPr>
            <p:ph type="title"/>
          </p:nvPr>
        </p:nvSpPr>
        <p:spPr>
          <a:xfrm>
            <a:off x="618750" y="95700"/>
            <a:ext cx="7906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What sort of game hacks are there?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So, where to start?</a:t>
            </a:r>
            <a:endParaRPr b="1">
              <a:latin typeface="Roboto Mono"/>
              <a:ea typeface="Roboto Mono"/>
              <a:cs typeface="Roboto Mono"/>
              <a:sym typeface="Roboto Mono"/>
            </a:endParaRPr>
          </a:p>
        </p:txBody>
      </p:sp>
      <p:sp>
        <p:nvSpPr>
          <p:cNvPr id="87" name="Google Shape;87;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23850" lvl="0" marL="457200" rtl="0" algn="l">
              <a:spcBef>
                <a:spcPts val="0"/>
              </a:spcBef>
              <a:spcAft>
                <a:spcPts val="0"/>
              </a:spcAft>
              <a:buSzPts val="1500"/>
              <a:buChar char="●"/>
            </a:pPr>
            <a:r>
              <a:rPr lang="en-GB" sz="1500"/>
              <a:t>Cheat Engine is an </a:t>
            </a:r>
            <a:r>
              <a:rPr lang="en-GB" sz="1500"/>
              <a:t>incredibly</a:t>
            </a:r>
            <a:r>
              <a:rPr lang="en-GB" sz="1500"/>
              <a:t> useful tool for both looking at the games instructions as well as allowing us to change them during execution</a:t>
            </a:r>
            <a:br>
              <a:rPr lang="en-GB" sz="1500"/>
            </a:br>
            <a:endParaRPr sz="1500"/>
          </a:p>
          <a:p>
            <a:pPr indent="-323850" lvl="0" marL="457200" rtl="0" algn="l">
              <a:spcBef>
                <a:spcPts val="0"/>
              </a:spcBef>
              <a:spcAft>
                <a:spcPts val="0"/>
              </a:spcAft>
              <a:buSzPts val="1500"/>
              <a:buChar char="●"/>
            </a:pPr>
            <a:r>
              <a:rPr lang="en-GB" sz="1500"/>
              <a:t>It has features that make it easy for very simple game cheats, such as changing health values</a:t>
            </a:r>
            <a:br>
              <a:rPr lang="en-GB" sz="1500"/>
            </a:br>
            <a:endParaRPr sz="1500"/>
          </a:p>
          <a:p>
            <a:pPr indent="-323850" lvl="0" marL="457200" rtl="0" algn="l">
              <a:spcBef>
                <a:spcPts val="0"/>
              </a:spcBef>
              <a:spcAft>
                <a:spcPts val="0"/>
              </a:spcAft>
              <a:buSzPts val="1500"/>
              <a:buChar char="●"/>
            </a:pPr>
            <a:r>
              <a:rPr lang="en-GB" sz="1500"/>
              <a:t>It also has advanced capabilities that allow us to look and edit the assembly code of the game, therefore allowing us to change how the game runs!</a:t>
            </a:r>
            <a:br>
              <a:rPr lang="en-GB" sz="1500"/>
            </a:br>
            <a:endParaRPr sz="1500"/>
          </a:p>
          <a:p>
            <a:pPr indent="-323850" lvl="0" marL="457200" rtl="0" algn="l">
              <a:spcBef>
                <a:spcPts val="0"/>
              </a:spcBef>
              <a:spcAft>
                <a:spcPts val="0"/>
              </a:spcAft>
              <a:buSzPts val="1500"/>
              <a:buChar char="●"/>
            </a:pPr>
            <a:r>
              <a:rPr lang="en-GB" sz="1500"/>
              <a:t>It has multiple </a:t>
            </a:r>
            <a:r>
              <a:rPr lang="en-GB" sz="1500"/>
              <a:t>incredibly</a:t>
            </a:r>
            <a:r>
              <a:rPr lang="en-GB" sz="1500"/>
              <a:t> useful features that will save you a lot of time, while also being </a:t>
            </a:r>
            <a:r>
              <a:rPr lang="en-GB" sz="1500"/>
              <a:t>relatively easy to use</a:t>
            </a:r>
            <a:r>
              <a:rPr lang="en-GB" sz="1500"/>
              <a:t> </a:t>
            </a:r>
            <a:br>
              <a:rPr lang="en-GB" sz="1500"/>
            </a:br>
            <a:endParaRPr sz="1500"/>
          </a:p>
          <a:p>
            <a:pPr indent="-323850" lvl="0" marL="457200" rtl="0" algn="l">
              <a:spcBef>
                <a:spcPts val="0"/>
              </a:spcBef>
              <a:spcAft>
                <a:spcPts val="0"/>
              </a:spcAft>
              <a:buSzPts val="1500"/>
              <a:buChar char="●"/>
            </a:pPr>
            <a:r>
              <a:rPr lang="en-GB" sz="1500" u="sng">
                <a:solidFill>
                  <a:schemeClr val="hlink"/>
                </a:solidFill>
                <a:hlinkClick r:id="rId3"/>
              </a:rPr>
              <a:t>https://guidedhacking.com/</a:t>
            </a:r>
            <a:r>
              <a:rPr lang="en-GB" sz="1500"/>
              <a:t> - Some great resources and code snippets</a:t>
            </a:r>
            <a:endParaRPr sz="1500"/>
          </a:p>
          <a:p>
            <a:pPr indent="-323850" lvl="0" marL="457200" rtl="0" algn="l">
              <a:spcBef>
                <a:spcPts val="0"/>
              </a:spcBef>
              <a:spcAft>
                <a:spcPts val="0"/>
              </a:spcAft>
              <a:buSzPts val="1500"/>
              <a:buChar char="●"/>
            </a:pPr>
            <a:r>
              <a:rPr lang="en-GB" sz="1500" u="sng">
                <a:solidFill>
                  <a:schemeClr val="hlink"/>
                </a:solidFill>
                <a:hlinkClick r:id="rId4"/>
              </a:rPr>
              <a:t>https://www.youtube.com/user/seowhistleblower</a:t>
            </a:r>
            <a:r>
              <a:rPr lang="en-GB" sz="1500"/>
              <a:t> - Stephen Chapman</a:t>
            </a:r>
            <a:endParaRPr sz="1500"/>
          </a:p>
        </p:txBody>
      </p:sp>
      <p:pic>
        <p:nvPicPr>
          <p:cNvPr id="88" name="Google Shape;88;p17"/>
          <p:cNvPicPr preferRelativeResize="0"/>
          <p:nvPr/>
        </p:nvPicPr>
        <p:blipFill>
          <a:blip r:embed="rId5">
            <a:alphaModFix/>
          </a:blip>
          <a:stretch>
            <a:fillRect/>
          </a:stretch>
        </p:blipFill>
        <p:spPr>
          <a:xfrm>
            <a:off x="7132547" y="4074900"/>
            <a:ext cx="809274" cy="9902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Chances are </a:t>
            </a:r>
            <a:r>
              <a:rPr lang="en-GB"/>
              <a:t>incredibly</a:t>
            </a:r>
            <a:r>
              <a:rPr lang="en-GB"/>
              <a:t> high that you will be using pointers when reverse engineering games or applications, so they’re a really useful skill to learn!</a:t>
            </a:r>
            <a:br>
              <a:rPr lang="en-GB"/>
            </a:br>
            <a:endParaRPr/>
          </a:p>
          <a:p>
            <a:pPr indent="-317500" lvl="0" marL="457200" rtl="0" algn="l">
              <a:spcBef>
                <a:spcPts val="0"/>
              </a:spcBef>
              <a:spcAft>
                <a:spcPts val="0"/>
              </a:spcAft>
              <a:buSzPts val="1400"/>
              <a:buChar char="●"/>
            </a:pPr>
            <a:r>
              <a:rPr lang="en-GB"/>
              <a:t>Pointers are locations in memory that ‘point’ to another memory address. They store the address of another value. </a:t>
            </a:r>
            <a:endParaRPr/>
          </a:p>
          <a:p>
            <a:pPr indent="-317500" lvl="1" marL="914400" rtl="0" algn="l">
              <a:spcBef>
                <a:spcPts val="0"/>
              </a:spcBef>
              <a:spcAft>
                <a:spcPts val="0"/>
              </a:spcAft>
              <a:buSzPts val="1400"/>
              <a:buChar char="○"/>
            </a:pPr>
            <a:r>
              <a:rPr lang="en-GB"/>
              <a:t>You’ll see a lot of pointers pointing to other pointers with an offset </a:t>
            </a:r>
            <a:br>
              <a:rPr lang="en-GB"/>
            </a:br>
            <a:endParaRPr/>
          </a:p>
          <a:p>
            <a:pPr indent="-317500" lvl="0" marL="457200" rtl="0" algn="l">
              <a:spcBef>
                <a:spcPts val="0"/>
              </a:spcBef>
              <a:spcAft>
                <a:spcPts val="0"/>
              </a:spcAft>
              <a:buSzPts val="1400"/>
              <a:buChar char="●"/>
            </a:pPr>
            <a:r>
              <a:rPr lang="en-GB"/>
              <a:t>More generally, we will be using pointers to find useful values in our application </a:t>
            </a:r>
            <a:br>
              <a:rPr lang="en-GB"/>
            </a:br>
            <a:r>
              <a:rPr lang="en-GB"/>
              <a:t>that we want to access frequently, such as health, money …</a:t>
            </a:r>
            <a:br>
              <a:rPr lang="en-GB"/>
            </a:br>
            <a:endParaRPr/>
          </a:p>
          <a:p>
            <a:pPr indent="-317500" lvl="0" marL="457200" rtl="0" algn="l">
              <a:spcBef>
                <a:spcPts val="0"/>
              </a:spcBef>
              <a:spcAft>
                <a:spcPts val="0"/>
              </a:spcAft>
              <a:buSzPts val="1400"/>
              <a:buChar char="●"/>
            </a:pPr>
            <a:r>
              <a:rPr lang="en-GB"/>
              <a:t>Fortunately cheat engine does quite a bit of heavy lifting for us when it comes to </a:t>
            </a:r>
            <a:br>
              <a:rPr lang="en-GB"/>
            </a:br>
            <a:r>
              <a:rPr lang="en-GB"/>
              <a:t>Pointers, so learning them shouldn’t be too complicated (hopefully :P)</a:t>
            </a:r>
            <a:endParaRPr/>
          </a:p>
        </p:txBody>
      </p:sp>
      <p:sp>
        <p:nvSpPr>
          <p:cNvPr id="94" name="Google Shape;94;p18"/>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Pointers</a:t>
            </a:r>
            <a:endParaRPr/>
          </a:p>
        </p:txBody>
      </p:sp>
      <p:pic>
        <p:nvPicPr>
          <p:cNvPr id="95" name="Google Shape;95;p18"/>
          <p:cNvPicPr preferRelativeResize="0"/>
          <p:nvPr/>
        </p:nvPicPr>
        <p:blipFill>
          <a:blip r:embed="rId3">
            <a:alphaModFix/>
          </a:blip>
          <a:stretch>
            <a:fillRect/>
          </a:stretch>
        </p:blipFill>
        <p:spPr>
          <a:xfrm>
            <a:off x="7587025" y="2254776"/>
            <a:ext cx="1407800" cy="20962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A nop is simply an instruction that does nothing. The computer sees the nop and just moves onto the next instruction to execute</a:t>
            </a:r>
            <a:br>
              <a:rPr lang="en-GB"/>
            </a:br>
            <a:endParaRPr/>
          </a:p>
          <a:p>
            <a:pPr indent="-317500" lvl="0" marL="457200" rtl="0" algn="l">
              <a:spcBef>
                <a:spcPts val="0"/>
              </a:spcBef>
              <a:spcAft>
                <a:spcPts val="0"/>
              </a:spcAft>
              <a:buSzPts val="1400"/>
              <a:buChar char="●"/>
            </a:pPr>
            <a:r>
              <a:rPr lang="en-GB"/>
              <a:t>The assembly hex for a nop is 90</a:t>
            </a:r>
            <a:br>
              <a:rPr lang="en-GB"/>
            </a:br>
            <a:endParaRPr/>
          </a:p>
          <a:p>
            <a:pPr indent="-317500" lvl="0" marL="457200" rtl="0" algn="l">
              <a:spcBef>
                <a:spcPts val="0"/>
              </a:spcBef>
              <a:spcAft>
                <a:spcPts val="0"/>
              </a:spcAft>
              <a:buSzPts val="1400"/>
              <a:buChar char="●"/>
            </a:pPr>
            <a:r>
              <a:rPr lang="en-GB"/>
              <a:t>Therefore, a nop slide or nop sled is a chain of nops that follow on from one another</a:t>
            </a:r>
            <a:endParaRPr/>
          </a:p>
          <a:p>
            <a:pPr indent="-317500" lvl="1" marL="914400" rtl="0" algn="l">
              <a:spcBef>
                <a:spcPts val="0"/>
              </a:spcBef>
              <a:spcAft>
                <a:spcPts val="0"/>
              </a:spcAft>
              <a:buSzPts val="1400"/>
              <a:buChar char="○"/>
            </a:pPr>
            <a:r>
              <a:rPr lang="en-GB"/>
              <a:t>90 90 90 90 90 90 90</a:t>
            </a:r>
            <a:br>
              <a:rPr lang="en-GB"/>
            </a:br>
            <a:endParaRPr/>
          </a:p>
          <a:p>
            <a:pPr indent="-317500" lvl="0" marL="457200" rtl="0" algn="l">
              <a:spcBef>
                <a:spcPts val="0"/>
              </a:spcBef>
              <a:spcAft>
                <a:spcPts val="0"/>
              </a:spcAft>
              <a:buSzPts val="1400"/>
              <a:buChar char="●"/>
            </a:pPr>
            <a:r>
              <a:rPr lang="en-GB"/>
              <a:t>Nop slides are often used to overwrite code that we don’t want the game to execute. This allows us to remove functionality from the application</a:t>
            </a:r>
            <a:endParaRPr/>
          </a:p>
          <a:p>
            <a:pPr indent="-317500" lvl="1" marL="914400" rtl="0" algn="l">
              <a:spcBef>
                <a:spcPts val="0"/>
              </a:spcBef>
              <a:spcAft>
                <a:spcPts val="0"/>
              </a:spcAft>
              <a:buSzPts val="1400"/>
              <a:buChar char="○"/>
            </a:pPr>
            <a:r>
              <a:rPr lang="en-GB"/>
              <a:t>For example nopping code that edits our health or our ammo count </a:t>
            </a:r>
            <a:endParaRPr/>
          </a:p>
        </p:txBody>
      </p:sp>
      <p:sp>
        <p:nvSpPr>
          <p:cNvPr id="101" name="Google Shape;101;p19"/>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Nops and Nop slides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GB"/>
              <a:t>External</a:t>
            </a:r>
            <a:endParaRPr/>
          </a:p>
          <a:p>
            <a:pPr indent="-317500" lvl="1" marL="914400" rtl="0" algn="l">
              <a:spcBef>
                <a:spcPts val="0"/>
              </a:spcBef>
              <a:spcAft>
                <a:spcPts val="0"/>
              </a:spcAft>
              <a:buSzPts val="1400"/>
              <a:buChar char="○"/>
            </a:pPr>
            <a:r>
              <a:rPr lang="en-GB"/>
              <a:t>External cheats use a handle given by the kernel to allow them to read and write to the process’ memory - This can be blocked if there is a kernel level anti-cheat</a:t>
            </a:r>
            <a:endParaRPr/>
          </a:p>
          <a:p>
            <a:pPr indent="-317500" lvl="1" marL="914400" rtl="0" algn="l">
              <a:spcBef>
                <a:spcPts val="0"/>
              </a:spcBef>
              <a:spcAft>
                <a:spcPts val="0"/>
              </a:spcAft>
              <a:buSzPts val="1400"/>
              <a:buChar char="○"/>
            </a:pPr>
            <a:r>
              <a:rPr lang="en-GB"/>
              <a:t>Uses an external process to read/write values to the game process, this is easier to detect </a:t>
            </a:r>
            <a:endParaRPr/>
          </a:p>
          <a:p>
            <a:pPr indent="-317500" lvl="1" marL="914400" rtl="0" algn="l">
              <a:spcBef>
                <a:spcPts val="0"/>
              </a:spcBef>
              <a:spcAft>
                <a:spcPts val="0"/>
              </a:spcAft>
              <a:buSzPts val="1400"/>
              <a:buChar char="○"/>
            </a:pPr>
            <a:r>
              <a:rPr lang="en-GB"/>
              <a:t>Generally poor performance due to kernel calls</a:t>
            </a:r>
            <a:br>
              <a:rPr lang="en-GB"/>
            </a:br>
            <a:endParaRPr/>
          </a:p>
          <a:p>
            <a:pPr indent="-317500" lvl="0" marL="457200" rtl="0" algn="l">
              <a:spcBef>
                <a:spcPts val="0"/>
              </a:spcBef>
              <a:spcAft>
                <a:spcPts val="0"/>
              </a:spcAft>
              <a:buSzPts val="1400"/>
              <a:buChar char="●"/>
            </a:pPr>
            <a:r>
              <a:rPr lang="en-GB"/>
              <a:t>Internal</a:t>
            </a:r>
            <a:endParaRPr/>
          </a:p>
          <a:p>
            <a:pPr indent="-317500" lvl="1" marL="914400" rtl="0" algn="l">
              <a:spcBef>
                <a:spcPts val="0"/>
              </a:spcBef>
              <a:spcAft>
                <a:spcPts val="0"/>
              </a:spcAft>
              <a:buSzPts val="1400"/>
              <a:buChar char="○"/>
            </a:pPr>
            <a:r>
              <a:rPr lang="en-GB"/>
              <a:t>Has direct access to game memory as it’s being run as the game process</a:t>
            </a:r>
            <a:endParaRPr/>
          </a:p>
          <a:p>
            <a:pPr indent="-317500" lvl="1" marL="914400" rtl="0" algn="l">
              <a:spcBef>
                <a:spcPts val="0"/>
              </a:spcBef>
              <a:spcAft>
                <a:spcPts val="0"/>
              </a:spcAft>
              <a:buSzPts val="1400"/>
              <a:buChar char="○"/>
            </a:pPr>
            <a:r>
              <a:rPr lang="en-GB"/>
              <a:t>Faster performance than external cheats</a:t>
            </a:r>
            <a:endParaRPr/>
          </a:p>
          <a:p>
            <a:pPr indent="-317500" lvl="1" marL="914400" rtl="0" algn="l">
              <a:spcBef>
                <a:spcPts val="0"/>
              </a:spcBef>
              <a:spcAft>
                <a:spcPts val="0"/>
              </a:spcAft>
              <a:buSzPts val="1400"/>
              <a:buChar char="○"/>
            </a:pPr>
            <a:r>
              <a:rPr lang="en-GB"/>
              <a:t>A lot more versatile as you have access to more</a:t>
            </a:r>
            <a:endParaRPr/>
          </a:p>
          <a:p>
            <a:pPr indent="-317500" lvl="1" marL="914400" rtl="0" algn="l">
              <a:spcBef>
                <a:spcPts val="0"/>
              </a:spcBef>
              <a:spcAft>
                <a:spcPts val="0"/>
              </a:spcAft>
              <a:buSzPts val="1400"/>
              <a:buChar char="○"/>
            </a:pPr>
            <a:r>
              <a:rPr lang="en-GB"/>
              <a:t>Can be better for anti-cheat (Not that you should be bypassing it :P)</a:t>
            </a:r>
            <a:endParaRPr/>
          </a:p>
        </p:txBody>
      </p:sp>
      <p:sp>
        <p:nvSpPr>
          <p:cNvPr id="107" name="Google Shape;107;p20"/>
          <p:cNvSpPr txBox="1"/>
          <p:nvPr>
            <p:ph type="title"/>
          </p:nvPr>
        </p:nvSpPr>
        <p:spPr>
          <a:xfrm>
            <a:off x="863250" y="95700"/>
            <a:ext cx="7417500" cy="576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GB"/>
              <a:t>Internal vs External</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